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6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5"/>
    <p:sldMasterId id="2147483784" r:id="rId6"/>
    <p:sldMasterId id="2147483758" r:id="rId7"/>
    <p:sldMasterId id="2147483675" r:id="rId8"/>
    <p:sldMasterId id="2147483764" r:id="rId9"/>
    <p:sldMasterId id="2147483787" r:id="rId10"/>
    <p:sldMasterId id="2147483803" r:id="rId11"/>
  </p:sldMasterIdLst>
  <p:notesMasterIdLst>
    <p:notesMasterId r:id="rId30"/>
  </p:notesMasterIdLst>
  <p:sldIdLst>
    <p:sldId id="277" r:id="rId12"/>
    <p:sldId id="260" r:id="rId13"/>
    <p:sldId id="406" r:id="rId14"/>
    <p:sldId id="412" r:id="rId15"/>
    <p:sldId id="413" r:id="rId16"/>
    <p:sldId id="411" r:id="rId17"/>
    <p:sldId id="407" r:id="rId18"/>
    <p:sldId id="408" r:id="rId19"/>
    <p:sldId id="409" r:id="rId20"/>
    <p:sldId id="410" r:id="rId21"/>
    <p:sldId id="414" r:id="rId22"/>
    <p:sldId id="415" r:id="rId23"/>
    <p:sldId id="417" r:id="rId24"/>
    <p:sldId id="418" r:id="rId25"/>
    <p:sldId id="419" r:id="rId26"/>
    <p:sldId id="420" r:id="rId27"/>
    <p:sldId id="421" r:id="rId28"/>
    <p:sldId id="42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 que é Input e Output?" id="{8898CA97-5BAA-441C-BF25-E1F75123509F}">
          <p14:sldIdLst>
            <p14:sldId id="277"/>
            <p14:sldId id="260"/>
          </p14:sldIdLst>
        </p14:section>
        <p14:section name="Input" id="{68A5E17C-25AE-4C81-A9D9-463F5BFBF573}">
          <p14:sldIdLst>
            <p14:sldId id="406"/>
            <p14:sldId id="412"/>
            <p14:sldId id="413"/>
            <p14:sldId id="411"/>
            <p14:sldId id="407"/>
            <p14:sldId id="408"/>
            <p14:sldId id="409"/>
            <p14:sldId id="410"/>
          </p14:sldIdLst>
        </p14:section>
        <p14:section name="Output" id="{53422E3D-A999-4888-8CD6-2C0581762B0E}">
          <p14:sldIdLst>
            <p14:sldId id="414"/>
            <p14:sldId id="415"/>
            <p14:sldId id="417"/>
            <p14:sldId id="418"/>
            <p14:sldId id="419"/>
            <p14:sldId id="420"/>
            <p14:sldId id="421"/>
          </p14:sldIdLst>
        </p14:section>
        <p14:section name="Atividades Práticas" id="{EDA85188-7CAF-428A-A379-4BA7E3FA41E1}">
          <p14:sldIdLst>
            <p14:sldId id="4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800"/>
    <a:srgbClr val="FF4D87"/>
    <a:srgbClr val="D9D9D9"/>
    <a:srgbClr val="2D9BD6"/>
    <a:srgbClr val="7FB557"/>
    <a:srgbClr val="B43C14"/>
    <a:srgbClr val="890078"/>
    <a:srgbClr val="970032"/>
    <a:srgbClr val="C80000"/>
    <a:srgbClr val="FFB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 snapToGrid="0">
      <p:cViewPr varScale="1">
        <p:scale>
          <a:sx n="83" d="100"/>
          <a:sy n="83" d="100"/>
        </p:scale>
        <p:origin x="701" y="67"/>
      </p:cViewPr>
      <p:guideLst>
        <p:guide orient="horz" pos="8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heme" Target="theme/theme1.xml"/><Relationship Id="rId124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3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8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notesMaster" Target="notesMasters/notesMaster1.xml"/><Relationship Id="rId8" Type="http://schemas.openxmlformats.org/officeDocument/2006/relationships/slideMaster" Target="slideMasters/slideMaster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41217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455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0035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30721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5267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39393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3056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63464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0323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8445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3907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0860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76850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0538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6626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1020198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8207498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722727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594637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7559057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477834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57082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2275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20501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117637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832864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2004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9795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6003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4396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7817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4366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651111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9498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113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68650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506400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553578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9258897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3633057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130845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573802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670091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145742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0188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10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6130763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169422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5940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2790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8520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03910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5029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3966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83260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8269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41904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1752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40178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0380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482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5725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600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0542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3485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8344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6926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4835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0978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48674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6452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9139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7519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1804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768366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190863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911912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1989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550317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97964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0288950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653276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015639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879231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62480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84517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78235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64173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29840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620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075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72353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651010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884290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737574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9260765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8428844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747093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817601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7303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5837896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246478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845631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678859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5882863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93656244"/>
      </p:ext>
    </p:extLst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11/04/2018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491321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29448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7367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34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369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751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136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494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78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561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74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38478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980255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190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1233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34834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90800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26016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587574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84545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876417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82019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72911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2671340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8415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779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2215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5597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1149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890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4543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5595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2276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493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6234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3967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9477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3507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8280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1423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76498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2745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4116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57504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7716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132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54938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74893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80469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711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2777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6663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5905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7558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9946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7134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3433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Third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Fourth level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3753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206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4373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3150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70408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7413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852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60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3954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41953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46259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hyperlink" Target="https://avanade.sharepoint.com/sites/policies/Policies2/Data%20Management/1431_DataManagement.pdf" TargetMode="Externa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avanade.sharepoint.com/sites/policies/Policies2/Data%20Management/1431_DataManagement.pdf" TargetMode="External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0.xml"/><Relationship Id="rId7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7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54.xml"/><Relationship Id="rId21" Type="http://schemas.openxmlformats.org/officeDocument/2006/relationships/slideLayout" Target="../slideLayouts/slideLayout58.xml"/><Relationship Id="rId42" Type="http://schemas.openxmlformats.org/officeDocument/2006/relationships/slideLayout" Target="../slideLayouts/slideLayout79.xml"/><Relationship Id="rId63" Type="http://schemas.openxmlformats.org/officeDocument/2006/relationships/slideLayout" Target="../slideLayouts/slideLayout100.xml"/><Relationship Id="rId84" Type="http://schemas.openxmlformats.org/officeDocument/2006/relationships/slideLayout" Target="../slideLayouts/slideLayout121.xml"/><Relationship Id="rId138" Type="http://schemas.openxmlformats.org/officeDocument/2006/relationships/slideLayout" Target="../slideLayouts/slideLayout175.xml"/><Relationship Id="rId16" Type="http://schemas.openxmlformats.org/officeDocument/2006/relationships/slideLayout" Target="../slideLayouts/slideLayout53.xml"/><Relationship Id="rId107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53" Type="http://schemas.openxmlformats.org/officeDocument/2006/relationships/slideLayout" Target="../slideLayouts/slideLayout90.xml"/><Relationship Id="rId58" Type="http://schemas.openxmlformats.org/officeDocument/2006/relationships/slideLayout" Target="../slideLayouts/slideLayout95.xml"/><Relationship Id="rId74" Type="http://schemas.openxmlformats.org/officeDocument/2006/relationships/slideLayout" Target="../slideLayouts/slideLayout111.xml"/><Relationship Id="rId79" Type="http://schemas.openxmlformats.org/officeDocument/2006/relationships/slideLayout" Target="../slideLayouts/slideLayout116.xml"/><Relationship Id="rId102" Type="http://schemas.openxmlformats.org/officeDocument/2006/relationships/slideLayout" Target="../slideLayouts/slideLayout139.xml"/><Relationship Id="rId123" Type="http://schemas.openxmlformats.org/officeDocument/2006/relationships/slideLayout" Target="../slideLayouts/slideLayout160.xml"/><Relationship Id="rId128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42.xml"/><Relationship Id="rId90" Type="http://schemas.openxmlformats.org/officeDocument/2006/relationships/slideLayout" Target="../slideLayouts/slideLayout127.xml"/><Relationship Id="rId95" Type="http://schemas.openxmlformats.org/officeDocument/2006/relationships/slideLayout" Target="../slideLayouts/slideLayout132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43" Type="http://schemas.openxmlformats.org/officeDocument/2006/relationships/slideLayout" Target="../slideLayouts/slideLayout80.xml"/><Relationship Id="rId48" Type="http://schemas.openxmlformats.org/officeDocument/2006/relationships/slideLayout" Target="../slideLayouts/slideLayout85.xml"/><Relationship Id="rId64" Type="http://schemas.openxmlformats.org/officeDocument/2006/relationships/slideLayout" Target="../slideLayouts/slideLayout101.xml"/><Relationship Id="rId69" Type="http://schemas.openxmlformats.org/officeDocument/2006/relationships/slideLayout" Target="../slideLayouts/slideLayout106.xml"/><Relationship Id="rId113" Type="http://schemas.openxmlformats.org/officeDocument/2006/relationships/slideLayout" Target="../slideLayouts/slideLayout150.xml"/><Relationship Id="rId118" Type="http://schemas.openxmlformats.org/officeDocument/2006/relationships/slideLayout" Target="../slideLayouts/slideLayout155.xml"/><Relationship Id="rId134" Type="http://schemas.openxmlformats.org/officeDocument/2006/relationships/slideLayout" Target="../slideLayouts/slideLayout171.xml"/><Relationship Id="rId139" Type="http://schemas.openxmlformats.org/officeDocument/2006/relationships/slideLayout" Target="../slideLayouts/slideLayout176.xml"/><Relationship Id="rId80" Type="http://schemas.openxmlformats.org/officeDocument/2006/relationships/slideLayout" Target="../slideLayouts/slideLayout117.xml"/><Relationship Id="rId85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70.xml"/><Relationship Id="rId38" Type="http://schemas.openxmlformats.org/officeDocument/2006/relationships/slideLayout" Target="../slideLayouts/slideLayout75.xml"/><Relationship Id="rId59" Type="http://schemas.openxmlformats.org/officeDocument/2006/relationships/slideLayout" Target="../slideLayouts/slideLayout96.xml"/><Relationship Id="rId103" Type="http://schemas.openxmlformats.org/officeDocument/2006/relationships/slideLayout" Target="../slideLayouts/slideLayout140.xml"/><Relationship Id="rId108" Type="http://schemas.openxmlformats.org/officeDocument/2006/relationships/slideLayout" Target="../slideLayouts/slideLayout145.xml"/><Relationship Id="rId124" Type="http://schemas.openxmlformats.org/officeDocument/2006/relationships/slideLayout" Target="../slideLayouts/slideLayout161.xml"/><Relationship Id="rId129" Type="http://schemas.openxmlformats.org/officeDocument/2006/relationships/slideLayout" Target="../slideLayouts/slideLayout166.xml"/><Relationship Id="rId54" Type="http://schemas.openxmlformats.org/officeDocument/2006/relationships/slideLayout" Target="../slideLayouts/slideLayout91.xml"/><Relationship Id="rId70" Type="http://schemas.openxmlformats.org/officeDocument/2006/relationships/slideLayout" Target="../slideLayouts/slideLayout107.xml"/><Relationship Id="rId75" Type="http://schemas.openxmlformats.org/officeDocument/2006/relationships/slideLayout" Target="../slideLayouts/slideLayout112.xml"/><Relationship Id="rId91" Type="http://schemas.openxmlformats.org/officeDocument/2006/relationships/slideLayout" Target="../slideLayouts/slideLayout128.xml"/><Relationship Id="rId96" Type="http://schemas.openxmlformats.org/officeDocument/2006/relationships/slideLayout" Target="../slideLayouts/slideLayout133.xml"/><Relationship Id="rId140" Type="http://schemas.openxmlformats.org/officeDocument/2006/relationships/theme" Target="../theme/theme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49" Type="http://schemas.openxmlformats.org/officeDocument/2006/relationships/slideLayout" Target="../slideLayouts/slideLayout86.xml"/><Relationship Id="rId114" Type="http://schemas.openxmlformats.org/officeDocument/2006/relationships/slideLayout" Target="../slideLayouts/slideLayout151.xml"/><Relationship Id="rId119" Type="http://schemas.openxmlformats.org/officeDocument/2006/relationships/slideLayout" Target="../slideLayouts/slideLayout156.xml"/><Relationship Id="rId44" Type="http://schemas.openxmlformats.org/officeDocument/2006/relationships/slideLayout" Target="../slideLayouts/slideLayout81.xml"/><Relationship Id="rId60" Type="http://schemas.openxmlformats.org/officeDocument/2006/relationships/slideLayout" Target="../slideLayouts/slideLayout97.xml"/><Relationship Id="rId65" Type="http://schemas.openxmlformats.org/officeDocument/2006/relationships/slideLayout" Target="../slideLayouts/slideLayout102.xml"/><Relationship Id="rId81" Type="http://schemas.openxmlformats.org/officeDocument/2006/relationships/slideLayout" Target="../slideLayouts/slideLayout118.xml"/><Relationship Id="rId86" Type="http://schemas.openxmlformats.org/officeDocument/2006/relationships/slideLayout" Target="../slideLayouts/slideLayout123.xml"/><Relationship Id="rId130" Type="http://schemas.openxmlformats.org/officeDocument/2006/relationships/slideLayout" Target="../slideLayouts/slideLayout167.xml"/><Relationship Id="rId135" Type="http://schemas.openxmlformats.org/officeDocument/2006/relationships/slideLayout" Target="../slideLayouts/slideLayout172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76.xml"/><Relationship Id="rId109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71.xml"/><Relationship Id="rId50" Type="http://schemas.openxmlformats.org/officeDocument/2006/relationships/slideLayout" Target="../slideLayouts/slideLayout87.xml"/><Relationship Id="rId55" Type="http://schemas.openxmlformats.org/officeDocument/2006/relationships/slideLayout" Target="../slideLayouts/slideLayout92.xml"/><Relationship Id="rId76" Type="http://schemas.openxmlformats.org/officeDocument/2006/relationships/slideLayout" Target="../slideLayouts/slideLayout113.xml"/><Relationship Id="rId97" Type="http://schemas.openxmlformats.org/officeDocument/2006/relationships/slideLayout" Target="../slideLayouts/slideLayout134.xml"/><Relationship Id="rId104" Type="http://schemas.openxmlformats.org/officeDocument/2006/relationships/slideLayout" Target="../slideLayouts/slideLayout141.xml"/><Relationship Id="rId120" Type="http://schemas.openxmlformats.org/officeDocument/2006/relationships/slideLayout" Target="../slideLayouts/slideLayout157.xml"/><Relationship Id="rId125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44.xml"/><Relationship Id="rId71" Type="http://schemas.openxmlformats.org/officeDocument/2006/relationships/slideLayout" Target="../slideLayouts/slideLayout108.xml"/><Relationship Id="rId92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1.xml"/><Relationship Id="rId40" Type="http://schemas.openxmlformats.org/officeDocument/2006/relationships/slideLayout" Target="../slideLayouts/slideLayout77.xml"/><Relationship Id="rId45" Type="http://schemas.openxmlformats.org/officeDocument/2006/relationships/slideLayout" Target="../slideLayouts/slideLayout82.xml"/><Relationship Id="rId66" Type="http://schemas.openxmlformats.org/officeDocument/2006/relationships/slideLayout" Target="../slideLayouts/slideLayout103.xml"/><Relationship Id="rId87" Type="http://schemas.openxmlformats.org/officeDocument/2006/relationships/slideLayout" Target="../slideLayouts/slideLayout124.xml"/><Relationship Id="rId110" Type="http://schemas.openxmlformats.org/officeDocument/2006/relationships/slideLayout" Target="../slideLayouts/slideLayout147.xml"/><Relationship Id="rId115" Type="http://schemas.openxmlformats.org/officeDocument/2006/relationships/slideLayout" Target="../slideLayouts/slideLayout152.xml"/><Relationship Id="rId131" Type="http://schemas.openxmlformats.org/officeDocument/2006/relationships/slideLayout" Target="../slideLayouts/slideLayout168.xml"/><Relationship Id="rId136" Type="http://schemas.openxmlformats.org/officeDocument/2006/relationships/slideLayout" Target="../slideLayouts/slideLayout173.xml"/><Relationship Id="rId61" Type="http://schemas.openxmlformats.org/officeDocument/2006/relationships/slideLayout" Target="../slideLayouts/slideLayout98.xml"/><Relationship Id="rId82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56" Type="http://schemas.openxmlformats.org/officeDocument/2006/relationships/slideLayout" Target="../slideLayouts/slideLayout93.xml"/><Relationship Id="rId77" Type="http://schemas.openxmlformats.org/officeDocument/2006/relationships/slideLayout" Target="../slideLayouts/slideLayout114.xml"/><Relationship Id="rId100" Type="http://schemas.openxmlformats.org/officeDocument/2006/relationships/slideLayout" Target="../slideLayouts/slideLayout137.xml"/><Relationship Id="rId105" Type="http://schemas.openxmlformats.org/officeDocument/2006/relationships/slideLayout" Target="../slideLayouts/slideLayout142.xml"/><Relationship Id="rId126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45.xml"/><Relationship Id="rId51" Type="http://schemas.openxmlformats.org/officeDocument/2006/relationships/slideLayout" Target="../slideLayouts/slideLayout88.xml"/><Relationship Id="rId72" Type="http://schemas.openxmlformats.org/officeDocument/2006/relationships/slideLayout" Target="../slideLayouts/slideLayout109.xml"/><Relationship Id="rId93" Type="http://schemas.openxmlformats.org/officeDocument/2006/relationships/slideLayout" Target="../slideLayouts/slideLayout130.xml"/><Relationship Id="rId98" Type="http://schemas.openxmlformats.org/officeDocument/2006/relationships/slideLayout" Target="../slideLayouts/slideLayout135.xml"/><Relationship Id="rId121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62.xml"/><Relationship Id="rId46" Type="http://schemas.openxmlformats.org/officeDocument/2006/relationships/slideLayout" Target="../slideLayouts/slideLayout83.xml"/><Relationship Id="rId67" Type="http://schemas.openxmlformats.org/officeDocument/2006/relationships/slideLayout" Target="../slideLayouts/slideLayout104.xml"/><Relationship Id="rId116" Type="http://schemas.openxmlformats.org/officeDocument/2006/relationships/slideLayout" Target="../slideLayouts/slideLayout153.xml"/><Relationship Id="rId137" Type="http://schemas.openxmlformats.org/officeDocument/2006/relationships/slideLayout" Target="../slideLayouts/slideLayout174.xml"/><Relationship Id="rId20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78.xml"/><Relationship Id="rId62" Type="http://schemas.openxmlformats.org/officeDocument/2006/relationships/slideLayout" Target="../slideLayouts/slideLayout99.xml"/><Relationship Id="rId83" Type="http://schemas.openxmlformats.org/officeDocument/2006/relationships/slideLayout" Target="../slideLayouts/slideLayout120.xml"/><Relationship Id="rId88" Type="http://schemas.openxmlformats.org/officeDocument/2006/relationships/slideLayout" Target="../slideLayouts/slideLayout125.xml"/><Relationship Id="rId111" Type="http://schemas.openxmlformats.org/officeDocument/2006/relationships/slideLayout" Target="../slideLayouts/slideLayout148.xml"/><Relationship Id="rId132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73.xml"/><Relationship Id="rId57" Type="http://schemas.openxmlformats.org/officeDocument/2006/relationships/slideLayout" Target="../slideLayouts/slideLayout94.xml"/><Relationship Id="rId106" Type="http://schemas.openxmlformats.org/officeDocument/2006/relationships/slideLayout" Target="../slideLayouts/slideLayout143.xml"/><Relationship Id="rId127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68.xml"/><Relationship Id="rId52" Type="http://schemas.openxmlformats.org/officeDocument/2006/relationships/slideLayout" Target="../slideLayouts/slideLayout89.xml"/><Relationship Id="rId73" Type="http://schemas.openxmlformats.org/officeDocument/2006/relationships/slideLayout" Target="../slideLayouts/slideLayout110.xml"/><Relationship Id="rId78" Type="http://schemas.openxmlformats.org/officeDocument/2006/relationships/slideLayout" Target="../slideLayouts/slideLayout115.xml"/><Relationship Id="rId94" Type="http://schemas.openxmlformats.org/officeDocument/2006/relationships/slideLayout" Target="../slideLayouts/slideLayout131.xml"/><Relationship Id="rId99" Type="http://schemas.openxmlformats.org/officeDocument/2006/relationships/slideLayout" Target="../slideLayouts/slideLayout136.xml"/><Relationship Id="rId101" Type="http://schemas.openxmlformats.org/officeDocument/2006/relationships/slideLayout" Target="../slideLayouts/slideLayout138.xml"/><Relationship Id="rId122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47" Type="http://schemas.openxmlformats.org/officeDocument/2006/relationships/slideLayout" Target="../slideLayouts/slideLayout84.xml"/><Relationship Id="rId68" Type="http://schemas.openxmlformats.org/officeDocument/2006/relationships/slideLayout" Target="../slideLayouts/slideLayout105.xml"/><Relationship Id="rId89" Type="http://schemas.openxmlformats.org/officeDocument/2006/relationships/slideLayout" Target="../slideLayouts/slideLayout126.xml"/><Relationship Id="rId112" Type="http://schemas.openxmlformats.org/officeDocument/2006/relationships/slideLayout" Target="../slideLayouts/slideLayout149.xml"/><Relationship Id="rId133" Type="http://schemas.openxmlformats.org/officeDocument/2006/relationships/slideLayout" Target="../slideLayouts/slideLayout1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5038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85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6" r:id="rId2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anadeLogoNoTM_AWColor_RGB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514496" y="6274700"/>
            <a:ext cx="2777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&lt;Highly Confidential&gt;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11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59" r:id="rId2"/>
    <p:sldLayoutId id="2147483761" r:id="rId3"/>
    <p:sldLayoutId id="2147483762" r:id="rId4"/>
    <p:sldLayoutId id="2147483763" r:id="rId5"/>
    <p:sldLayoutId id="2147483770" r:id="rId6"/>
    <p:sldLayoutId id="2147483771" r:id="rId7"/>
    <p:sldLayoutId id="2147483785" r:id="rId8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76480" y="6272968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&lt;Confidential&gt;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8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1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50" r:id="rId2"/>
    <p:sldLayoutId id="2147483719" r:id="rId3"/>
    <p:sldLayoutId id="2147483722" r:id="rId4"/>
    <p:sldLayoutId id="2147483723" r:id="rId5"/>
    <p:sldLayoutId id="2147483751" r:id="rId6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8875659" y="6272986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&lt;Restricted&gt;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7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1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5" r:id="rId2"/>
    <p:sldLayoutId id="2147483767" r:id="rId3"/>
    <p:sldLayoutId id="2147483768" r:id="rId4"/>
    <p:sldLayoutId id="2147483769" r:id="rId5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901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497058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26" r:id="rId23"/>
    <p:sldLayoutId id="2147483827" r:id="rId24"/>
    <p:sldLayoutId id="2147483828" r:id="rId25"/>
    <p:sldLayoutId id="2147483829" r:id="rId26"/>
    <p:sldLayoutId id="2147483830" r:id="rId27"/>
    <p:sldLayoutId id="2147483831" r:id="rId28"/>
    <p:sldLayoutId id="2147483832" r:id="rId29"/>
    <p:sldLayoutId id="2147483833" r:id="rId30"/>
    <p:sldLayoutId id="2147483834" r:id="rId31"/>
    <p:sldLayoutId id="2147483835" r:id="rId32"/>
    <p:sldLayoutId id="2147483836" r:id="rId33"/>
    <p:sldLayoutId id="2147483837" r:id="rId34"/>
    <p:sldLayoutId id="2147483838" r:id="rId35"/>
    <p:sldLayoutId id="2147483839" r:id="rId36"/>
    <p:sldLayoutId id="2147483840" r:id="rId37"/>
    <p:sldLayoutId id="2147483841" r:id="rId38"/>
    <p:sldLayoutId id="2147483842" r:id="rId39"/>
    <p:sldLayoutId id="2147483843" r:id="rId40"/>
    <p:sldLayoutId id="2147483844" r:id="rId41"/>
    <p:sldLayoutId id="2147483845" r:id="rId42"/>
    <p:sldLayoutId id="2147483846" r:id="rId43"/>
    <p:sldLayoutId id="2147483847" r:id="rId44"/>
    <p:sldLayoutId id="2147483848" r:id="rId45"/>
    <p:sldLayoutId id="2147483849" r:id="rId46"/>
    <p:sldLayoutId id="2147483850" r:id="rId47"/>
    <p:sldLayoutId id="2147483851" r:id="rId48"/>
    <p:sldLayoutId id="2147483852" r:id="rId49"/>
    <p:sldLayoutId id="2147483853" r:id="rId50"/>
    <p:sldLayoutId id="2147483854" r:id="rId51"/>
    <p:sldLayoutId id="2147483855" r:id="rId52"/>
    <p:sldLayoutId id="2147483856" r:id="rId53"/>
    <p:sldLayoutId id="2147483857" r:id="rId54"/>
    <p:sldLayoutId id="2147483858" r:id="rId55"/>
    <p:sldLayoutId id="2147483859" r:id="rId56"/>
    <p:sldLayoutId id="2147483860" r:id="rId57"/>
    <p:sldLayoutId id="2147483861" r:id="rId58"/>
    <p:sldLayoutId id="2147483862" r:id="rId59"/>
    <p:sldLayoutId id="2147483863" r:id="rId60"/>
    <p:sldLayoutId id="2147483864" r:id="rId61"/>
    <p:sldLayoutId id="2147483865" r:id="rId62"/>
    <p:sldLayoutId id="2147483866" r:id="rId63"/>
    <p:sldLayoutId id="2147483867" r:id="rId64"/>
    <p:sldLayoutId id="2147483868" r:id="rId65"/>
    <p:sldLayoutId id="2147483869" r:id="rId66"/>
    <p:sldLayoutId id="2147483870" r:id="rId67"/>
    <p:sldLayoutId id="2147483871" r:id="rId68"/>
    <p:sldLayoutId id="2147483872" r:id="rId69"/>
    <p:sldLayoutId id="2147483873" r:id="rId70"/>
    <p:sldLayoutId id="2147483874" r:id="rId71"/>
    <p:sldLayoutId id="2147483875" r:id="rId72"/>
    <p:sldLayoutId id="2147483876" r:id="rId73"/>
    <p:sldLayoutId id="2147483877" r:id="rId74"/>
    <p:sldLayoutId id="2147483878" r:id="rId75"/>
    <p:sldLayoutId id="2147483879" r:id="rId76"/>
    <p:sldLayoutId id="2147483880" r:id="rId77"/>
    <p:sldLayoutId id="2147483881" r:id="rId78"/>
    <p:sldLayoutId id="2147483882" r:id="rId79"/>
    <p:sldLayoutId id="2147483883" r:id="rId80"/>
    <p:sldLayoutId id="2147483884" r:id="rId81"/>
    <p:sldLayoutId id="2147483885" r:id="rId82"/>
    <p:sldLayoutId id="2147483886" r:id="rId83"/>
    <p:sldLayoutId id="2147483887" r:id="rId84"/>
    <p:sldLayoutId id="2147483888" r:id="rId85"/>
    <p:sldLayoutId id="2147483889" r:id="rId86"/>
    <p:sldLayoutId id="2147483890" r:id="rId87"/>
    <p:sldLayoutId id="2147483891" r:id="rId88"/>
    <p:sldLayoutId id="2147483892" r:id="rId89"/>
    <p:sldLayoutId id="2147483893" r:id="rId90"/>
    <p:sldLayoutId id="2147483894" r:id="rId91"/>
    <p:sldLayoutId id="2147483895" r:id="rId92"/>
    <p:sldLayoutId id="2147483896" r:id="rId93"/>
    <p:sldLayoutId id="2147483897" r:id="rId94"/>
    <p:sldLayoutId id="2147483898" r:id="rId95"/>
    <p:sldLayoutId id="2147483899" r:id="rId96"/>
    <p:sldLayoutId id="2147483900" r:id="rId97"/>
    <p:sldLayoutId id="2147483901" r:id="rId98"/>
    <p:sldLayoutId id="2147483902" r:id="rId99"/>
    <p:sldLayoutId id="2147483903" r:id="rId100"/>
    <p:sldLayoutId id="2147483904" r:id="rId101"/>
    <p:sldLayoutId id="2147483905" r:id="rId102"/>
    <p:sldLayoutId id="2147483906" r:id="rId103"/>
    <p:sldLayoutId id="2147483907" r:id="rId104"/>
    <p:sldLayoutId id="2147483908" r:id="rId105"/>
    <p:sldLayoutId id="2147483909" r:id="rId106"/>
    <p:sldLayoutId id="2147483910" r:id="rId107"/>
    <p:sldLayoutId id="2147483911" r:id="rId108"/>
    <p:sldLayoutId id="2147483912" r:id="rId109"/>
    <p:sldLayoutId id="2147483913" r:id="rId110"/>
    <p:sldLayoutId id="2147483914" r:id="rId111"/>
    <p:sldLayoutId id="2147483915" r:id="rId112"/>
    <p:sldLayoutId id="2147483916" r:id="rId113"/>
    <p:sldLayoutId id="2147483917" r:id="rId114"/>
    <p:sldLayoutId id="2147483918" r:id="rId115"/>
    <p:sldLayoutId id="2147483919" r:id="rId116"/>
    <p:sldLayoutId id="2147483920" r:id="rId117"/>
    <p:sldLayoutId id="2147483921" r:id="rId118"/>
    <p:sldLayoutId id="2147483922" r:id="rId119"/>
    <p:sldLayoutId id="2147483923" r:id="rId120"/>
    <p:sldLayoutId id="2147483924" r:id="rId121"/>
    <p:sldLayoutId id="2147483925" r:id="rId122"/>
    <p:sldLayoutId id="2147483926" r:id="rId123"/>
    <p:sldLayoutId id="2147483927" r:id="rId124"/>
    <p:sldLayoutId id="2147483928" r:id="rId125"/>
    <p:sldLayoutId id="2147483929" r:id="rId126"/>
    <p:sldLayoutId id="2147483930" r:id="rId127"/>
    <p:sldLayoutId id="2147483931" r:id="rId128"/>
    <p:sldLayoutId id="2147483932" r:id="rId129"/>
    <p:sldLayoutId id="2147483933" r:id="rId130"/>
    <p:sldLayoutId id="2147483934" r:id="rId131"/>
    <p:sldLayoutId id="2147483935" r:id="rId132"/>
    <p:sldLayoutId id="2147483936" r:id="rId133"/>
    <p:sldLayoutId id="2147483937" r:id="rId134"/>
    <p:sldLayoutId id="2147483938" r:id="rId135"/>
    <p:sldLayoutId id="2147483939" r:id="rId136"/>
    <p:sldLayoutId id="2147483940" r:id="rId137"/>
    <p:sldLayoutId id="2147483941" r:id="rId138"/>
    <p:sldLayoutId id="2147483942" r:id="rId139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75.xml"/><Relationship Id="rId4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176.xml"/><Relationship Id="rId1" Type="http://schemas.openxmlformats.org/officeDocument/2006/relationships/customXml" Target="../../customXml/item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83386" y="2789175"/>
            <a:ext cx="10524898" cy="1080861"/>
          </a:xfrm>
        </p:spPr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Anatomia Avançada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e Output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1408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Lembre-se:</a:t>
            </a:r>
          </a:p>
          <a:p>
            <a:endParaRPr lang="pt-BR" dirty="0"/>
          </a:p>
          <a:p>
            <a:r>
              <a:rPr lang="pt-BR" dirty="0" smtClean="0"/>
              <a:t>Um Input SEMPRE se comunica através de </a:t>
            </a:r>
            <a:r>
              <a:rPr lang="pt-BR" b="1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Property</a:t>
            </a:r>
            <a:r>
              <a:rPr lang="pt-BR" b="1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Binding</a:t>
            </a:r>
            <a:r>
              <a:rPr lang="pt-BR" dirty="0" smtClean="0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18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304526"/>
            <a:ext cx="10270415" cy="933450"/>
          </a:xfrm>
        </p:spPr>
        <p:txBody>
          <a:bodyPr/>
          <a:lstStyle/>
          <a:p>
            <a:r>
              <a:rPr lang="pt-BR" dirty="0" smtClean="0"/>
              <a:t>Ainda no cenário do Hotel, imagine que cada vez que você clicar no botão </a:t>
            </a:r>
            <a:r>
              <a:rPr lang="pt-BR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Checkout</a:t>
            </a:r>
            <a:r>
              <a:rPr lang="pt-BR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pt-BR" dirty="0" smtClean="0"/>
              <a:t>, o componente pai precise mostrar uma caixa de diálogo de confirmação da ação exibindo os dados do cliente nessa caixa de diálogo.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- Cenário</a:t>
            </a:r>
            <a:endParaRPr lang="en-US" dirty="0"/>
          </a:p>
        </p:txBody>
      </p:sp>
      <p:grpSp>
        <p:nvGrpSpPr>
          <p:cNvPr id="2" name="Agrupar 1"/>
          <p:cNvGrpSpPr/>
          <p:nvPr/>
        </p:nvGrpSpPr>
        <p:grpSpPr>
          <a:xfrm>
            <a:off x="960792" y="2543839"/>
            <a:ext cx="9843336" cy="2953000"/>
            <a:chOff x="960792" y="2317698"/>
            <a:chExt cx="9843336" cy="2953000"/>
          </a:xfrm>
        </p:grpSpPr>
        <p:pic>
          <p:nvPicPr>
            <p:cNvPr id="1026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Content"/>
          <p:cNvSpPr/>
          <p:nvPr>
            <p:custDataLst>
              <p:custData r:id="rId1"/>
            </p:custDataLst>
          </p:nvPr>
        </p:nvSpPr>
        <p:spPr>
          <a:xfrm>
            <a:off x="1637913" y="3562349"/>
            <a:ext cx="1106592" cy="304925"/>
          </a:xfrm>
          <a:prstGeom prst="roundRect">
            <a:avLst>
              <a:gd name="adj" fmla="val 40900"/>
            </a:avLst>
          </a:prstGeom>
          <a:solidFill>
            <a:srgbClr val="FF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Checkout</a:t>
            </a:r>
            <a:endParaRPr lang="en-US" sz="12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Seta para a Direita 2"/>
          <p:cNvSpPr/>
          <p:nvPr/>
        </p:nvSpPr>
        <p:spPr>
          <a:xfrm>
            <a:off x="247650" y="3523832"/>
            <a:ext cx="1304925" cy="391191"/>
          </a:xfrm>
          <a:prstGeom prst="rightArrow">
            <a:avLst>
              <a:gd name="adj1" fmla="val 50000"/>
              <a:gd name="adj2" fmla="val 106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8638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658761"/>
          </a:xfrm>
        </p:spPr>
        <p:txBody>
          <a:bodyPr/>
          <a:lstStyle/>
          <a:p>
            <a:r>
              <a:rPr lang="pt-BR" dirty="0" smtClean="0"/>
              <a:t>Ao confirmar a caixa de diálogo, o cliente sairá da lista de hospedados.</a:t>
            </a: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- Cenário</a:t>
            </a:r>
            <a:endParaRPr lang="en-US" dirty="0"/>
          </a:p>
        </p:txBody>
      </p:sp>
      <p:grpSp>
        <p:nvGrpSpPr>
          <p:cNvPr id="2" name="Agrupar 1"/>
          <p:cNvGrpSpPr/>
          <p:nvPr/>
        </p:nvGrpSpPr>
        <p:grpSpPr>
          <a:xfrm>
            <a:off x="960792" y="2543839"/>
            <a:ext cx="9843336" cy="2953000"/>
            <a:chOff x="960792" y="2317698"/>
            <a:chExt cx="9843336" cy="2953000"/>
          </a:xfrm>
        </p:grpSpPr>
        <p:pic>
          <p:nvPicPr>
            <p:cNvPr id="5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tângulo 13"/>
          <p:cNvSpPr/>
          <p:nvPr/>
        </p:nvSpPr>
        <p:spPr>
          <a:xfrm>
            <a:off x="1028700" y="2604665"/>
            <a:ext cx="2324100" cy="13386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ontent Placeholder 6"/>
          <p:cNvSpPr txBox="1">
            <a:spLocks/>
          </p:cNvSpPr>
          <p:nvPr/>
        </p:nvSpPr>
        <p:spPr>
          <a:xfrm>
            <a:off x="1028700" y="3059953"/>
            <a:ext cx="2324100" cy="333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b="1" dirty="0" smtClean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EXCLUÍDO!</a:t>
            </a:r>
            <a:endParaRPr lang="pt-BR" sz="32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0320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4000" b="1" dirty="0" smtClean="0"/>
              <a:t>Assim como no Input, como fazemos para que o componente filho passe uma informação para o componente pai fazer o </a:t>
            </a:r>
            <a:r>
              <a:rPr lang="pt-BR" sz="4000" b="1" dirty="0" err="1" smtClean="0"/>
              <a:t>checkout</a:t>
            </a:r>
            <a:r>
              <a:rPr lang="pt-BR" sz="4000" b="1" dirty="0" smtClean="0"/>
              <a:t> do cliente?</a:t>
            </a:r>
            <a:br>
              <a:rPr lang="pt-BR" sz="4000" b="1" dirty="0" smtClean="0"/>
            </a:br>
            <a:endParaRPr lang="pt-BR" sz="4000" b="1" dirty="0" smtClean="0"/>
          </a:p>
          <a:p>
            <a:r>
              <a:rPr lang="pt-BR" sz="4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Através do Output!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- Cenário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84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200727"/>
            <a:ext cx="10270415" cy="54217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35" dirty="0" smtClean="0"/>
              <a:t>Um Output SEMPRE receberá um método de </a:t>
            </a:r>
            <a:r>
              <a:rPr lang="pt-BR" sz="1935" dirty="0" err="1" smtClean="0"/>
              <a:t>callback</a:t>
            </a:r>
            <a:r>
              <a:rPr lang="pt-BR" sz="1935" dirty="0" smtClean="0"/>
              <a:t> de um componente pai através de </a:t>
            </a:r>
            <a:r>
              <a:rPr lang="pt-BR" sz="1935" b="1" i="1" dirty="0" err="1" smtClean="0"/>
              <a:t>Event</a:t>
            </a:r>
            <a:r>
              <a:rPr lang="pt-BR" sz="1935" b="1" i="1" dirty="0" smtClean="0"/>
              <a:t> </a:t>
            </a:r>
            <a:r>
              <a:rPr lang="pt-BR" sz="1935" b="1" i="1" dirty="0" err="1" smtClean="0"/>
              <a:t>Binding</a:t>
            </a:r>
            <a:r>
              <a:rPr lang="pt-BR" sz="1935" dirty="0"/>
              <a:t> </a:t>
            </a:r>
            <a:r>
              <a:rPr lang="pt-BR" sz="1935" b="1" dirty="0" smtClean="0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&lt;–</a:t>
            </a:r>
            <a:r>
              <a:rPr lang="pt-BR" sz="1935" dirty="0" smtClean="0">
                <a:solidFill>
                  <a:srgbClr val="FF5800"/>
                </a:solidFill>
              </a:rPr>
              <a:t> </a:t>
            </a:r>
            <a:r>
              <a:rPr lang="pt-BR" sz="1935" b="1" dirty="0" smtClean="0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Repare que não é mais </a:t>
            </a:r>
            <a:r>
              <a:rPr lang="pt-BR" sz="1935" b="1" i="1" dirty="0" err="1" smtClean="0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Property</a:t>
            </a:r>
            <a:r>
              <a:rPr lang="pt-BR" sz="1935" b="1" i="1" dirty="0" smtClean="0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935" b="1" i="1" dirty="0" err="1" smtClean="0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Binding</a:t>
            </a:r>
            <a:r>
              <a:rPr lang="pt-BR" sz="1935" b="1" dirty="0" smtClean="0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como no Input</a:t>
            </a:r>
            <a:r>
              <a:rPr lang="pt-BR" sz="1935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35" dirty="0" smtClean="0"/>
              <a:t>Um Output SEMPRE será implementado na </a:t>
            </a:r>
            <a:r>
              <a:rPr lang="pt-BR" sz="1935" dirty="0" err="1" smtClean="0"/>
              <a:t>controller</a:t>
            </a:r>
            <a:r>
              <a:rPr lang="pt-BR" sz="1935" dirty="0" smtClean="0"/>
              <a:t> do componente filho (o componente que irá receber a informação do componente pai) através do decorador </a:t>
            </a:r>
            <a:r>
              <a:rPr lang="pt-BR" sz="1935" dirty="0" smtClean="0">
                <a:latin typeface="Consolas" panose="020B0609020204030204" pitchFamily="49" charset="0"/>
              </a:rPr>
              <a:t>@Output()</a:t>
            </a:r>
            <a:r>
              <a:rPr lang="pt-BR" sz="1935" dirty="0" smtClean="0"/>
              <a:t> encontrado na biblioteca </a:t>
            </a:r>
            <a:r>
              <a:rPr lang="pt-BR" sz="1935" dirty="0" smtClean="0">
                <a:latin typeface="Consolas" panose="020B0609020204030204" pitchFamily="49" charset="0"/>
              </a:rPr>
              <a:t>@angular/core</a:t>
            </a:r>
            <a:r>
              <a:rPr lang="pt-BR" sz="1935" dirty="0" smtClean="0"/>
              <a:t> sendo sempre necessário importa-lo antes de usar;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35" dirty="0" smtClean="0"/>
              <a:t>Um Output pode receber como parâmetro somente um método de </a:t>
            </a:r>
            <a:r>
              <a:rPr lang="pt-BR" sz="1935" dirty="0" err="1" smtClean="0"/>
              <a:t>callback</a:t>
            </a:r>
            <a:r>
              <a:rPr lang="pt-BR" sz="1935" dirty="0"/>
              <a:t> </a:t>
            </a:r>
            <a:r>
              <a:rPr lang="pt-BR" sz="1935" b="1" dirty="0" smtClean="0">
                <a:solidFill>
                  <a:srgbClr val="FF5800"/>
                </a:solidFill>
              </a:rPr>
              <a:t>já implementado no componente pai</a:t>
            </a:r>
            <a:r>
              <a:rPr lang="pt-BR" sz="1935" dirty="0" smtClean="0"/>
              <a:t> para que ele possa chamar esse método quando um evento ocorrer – </a:t>
            </a:r>
            <a:r>
              <a:rPr lang="pt-BR" sz="19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como o clique do botão “</a:t>
            </a:r>
            <a:r>
              <a:rPr lang="pt-BR" sz="19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Checkout</a:t>
            </a:r>
            <a:r>
              <a:rPr lang="pt-BR" sz="19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”</a:t>
            </a:r>
            <a:r>
              <a:rPr lang="pt-BR" sz="1935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35" dirty="0" smtClean="0"/>
              <a:t>A sintaxe do Output é: </a:t>
            </a:r>
            <a:r>
              <a:rPr lang="pt-BR" sz="1935" dirty="0" smtClean="0">
                <a:latin typeface="Consolas" panose="020B0609020204030204" pitchFamily="49" charset="0"/>
              </a:rPr>
              <a:t>@Output(‘&lt;</a:t>
            </a:r>
            <a:r>
              <a:rPr lang="pt-BR" sz="1935" dirty="0" err="1" smtClean="0">
                <a:latin typeface="Consolas" panose="020B0609020204030204" pitchFamily="49" charset="0"/>
              </a:rPr>
              <a:t>nome_da_propriedade</a:t>
            </a:r>
            <a:r>
              <a:rPr lang="pt-BR" sz="1935" dirty="0" smtClean="0">
                <a:latin typeface="Consolas" panose="020B0609020204030204" pitchFamily="49" charset="0"/>
              </a:rPr>
              <a:t>&gt;’) &lt;variável&gt;: &lt;tipo&gt;</a:t>
            </a:r>
            <a:r>
              <a:rPr lang="pt-BR" sz="1935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35" dirty="0" smtClean="0"/>
              <a:t>O </a:t>
            </a:r>
            <a:r>
              <a:rPr lang="pt-BR" sz="1935" dirty="0" smtClean="0">
                <a:latin typeface="Consolas" panose="020B0609020204030204" pitchFamily="49" charset="0"/>
              </a:rPr>
              <a:t>&lt;</a:t>
            </a:r>
            <a:r>
              <a:rPr lang="pt-BR" sz="1935" dirty="0" err="1" smtClean="0">
                <a:latin typeface="Consolas" panose="020B0609020204030204" pitchFamily="49" charset="0"/>
              </a:rPr>
              <a:t>nome_da_propriedade</a:t>
            </a:r>
            <a:r>
              <a:rPr lang="pt-BR" sz="1935" dirty="0" smtClean="0">
                <a:latin typeface="Consolas" panose="020B0609020204030204" pitchFamily="49" charset="0"/>
              </a:rPr>
              <a:t>&gt; </a:t>
            </a:r>
            <a:r>
              <a:rPr lang="pt-BR" sz="1935" dirty="0" smtClean="0"/>
              <a:t>é um atributo opcional. Se não for informado, a propriedade é acessada externamente com o nome da variável que será declarado, do contrário, o valor do atributo </a:t>
            </a:r>
            <a:r>
              <a:rPr lang="pt-BR" sz="1935" dirty="0">
                <a:latin typeface="Consolas" panose="020B0609020204030204" pitchFamily="49" charset="0"/>
              </a:rPr>
              <a:t>&lt;</a:t>
            </a:r>
            <a:r>
              <a:rPr lang="pt-BR" sz="1935" dirty="0" err="1">
                <a:latin typeface="Consolas" panose="020B0609020204030204" pitchFamily="49" charset="0"/>
              </a:rPr>
              <a:t>nome_da_propriedade</a:t>
            </a:r>
            <a:r>
              <a:rPr lang="pt-BR" sz="1935" dirty="0" smtClean="0">
                <a:latin typeface="Consolas" panose="020B0609020204030204" pitchFamily="49" charset="0"/>
              </a:rPr>
              <a:t>&gt;</a:t>
            </a:r>
            <a:r>
              <a:rPr lang="pt-BR" sz="1935" dirty="0" smtClean="0"/>
              <a:t> será o nome da variável pra acesso externo;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35" dirty="0" smtClean="0"/>
              <a:t>O tipo de uma variável decorada com Output sempre tem que ser um </a:t>
            </a:r>
            <a:r>
              <a:rPr lang="pt-BR" sz="1935" b="1" dirty="0" err="1" smtClean="0">
                <a:solidFill>
                  <a:srgbClr val="FF5800"/>
                </a:solidFill>
              </a:rPr>
              <a:t>EventEmitter</a:t>
            </a:r>
            <a:r>
              <a:rPr lang="pt-BR" sz="1935" dirty="0"/>
              <a:t>;</a:t>
            </a:r>
            <a:endParaRPr lang="pt-BR" sz="1935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6282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60792" y="1917122"/>
            <a:ext cx="581148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'@angular/core'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selector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usuarioCard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templateUrl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'usuario-card.component.html'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UsuarioCardComponent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400" dirty="0">
                <a:solidFill>
                  <a:srgbClr val="DCDCAA"/>
                </a:solidFill>
                <a:latin typeface="Consolas" panose="020B0609020204030204" pitchFamily="49" charset="0"/>
              </a:rPr>
              <a:t>Input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nome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400" dirty="0">
                <a:solidFill>
                  <a:srgbClr val="DCDCAA"/>
                </a:solidFill>
                <a:latin typeface="Consolas" panose="020B0609020204030204" pitchFamily="49" charset="0"/>
              </a:rPr>
              <a:t>Output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checkoutEvent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EventEmitter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() { }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btCheckoutClick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checkoutEvent</a:t>
            </a:r>
            <a:r>
              <a:rPr lang="pt-B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emit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nome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097106"/>
            <a:ext cx="10270415" cy="646546"/>
          </a:xfrm>
        </p:spPr>
        <p:txBody>
          <a:bodyPr/>
          <a:lstStyle/>
          <a:p>
            <a:r>
              <a:rPr lang="pt-BR" dirty="0" smtClean="0"/>
              <a:t>Implementação do decorador Output no componente filho</a:t>
            </a:r>
            <a:br>
              <a:rPr lang="pt-BR" dirty="0" smtClean="0"/>
            </a:br>
            <a:r>
              <a:rPr lang="pt-BR" dirty="0" smtClean="0"/>
              <a:t>(usuário-</a:t>
            </a:r>
            <a:r>
              <a:rPr lang="pt-BR" dirty="0" err="1" smtClean="0"/>
              <a:t>card.component.ts</a:t>
            </a:r>
            <a:r>
              <a:rPr lang="pt-BR" dirty="0" smtClean="0"/>
              <a:t> | usuário-card.component.html):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pt-B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pt-BR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532917"/>
          </a:xfrm>
        </p:spPr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8" name="Retângulo 7"/>
          <p:cNvSpPr/>
          <p:nvPr/>
        </p:nvSpPr>
        <p:spPr>
          <a:xfrm>
            <a:off x="960791" y="4227359"/>
            <a:ext cx="5144733" cy="632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960791" y="5322734"/>
            <a:ext cx="3630259" cy="744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215622" y="2032000"/>
            <a:ext cx="48008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card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"userImg.png"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"Imagem do usuário"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card-photo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card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-nome"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{{ nome }}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checkout-button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(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click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)=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btCheckoutClick</a:t>
            </a:r>
            <a:r>
              <a:rPr lang="pt-BR" sz="14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()"</a:t>
            </a:r>
            <a:r>
              <a:rPr lang="pt-B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br>
              <a:rPr lang="pt-B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pt-B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Checkout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Conector reto 15"/>
          <p:cNvCxnSpPr/>
          <p:nvPr/>
        </p:nvCxnSpPr>
        <p:spPr>
          <a:xfrm>
            <a:off x="6993948" y="2934854"/>
            <a:ext cx="0" cy="17179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6"/>
          <p:cNvSpPr txBox="1">
            <a:spLocks/>
          </p:cNvSpPr>
          <p:nvPr/>
        </p:nvSpPr>
        <p:spPr>
          <a:xfrm>
            <a:off x="5623213" y="5254773"/>
            <a:ext cx="6008044" cy="880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>
                <a:solidFill>
                  <a:schemeClr val="bg1"/>
                </a:solidFill>
              </a:rPr>
              <a:t>Ao clicar no botão </a:t>
            </a:r>
            <a:r>
              <a:rPr lang="pt-BR" b="1" dirty="0" err="1" smtClean="0">
                <a:solidFill>
                  <a:schemeClr val="bg1"/>
                </a:solidFill>
              </a:rPr>
              <a:t>Checkout</a:t>
            </a:r>
            <a:r>
              <a:rPr lang="pt-BR" b="1" dirty="0" smtClean="0">
                <a:solidFill>
                  <a:schemeClr val="bg1"/>
                </a:solidFill>
              </a:rPr>
              <a:t>, ele irá chamar o método </a:t>
            </a:r>
            <a:r>
              <a:rPr lang="pt-BR" b="1" dirty="0" err="1" smtClean="0">
                <a:solidFill>
                  <a:schemeClr val="bg1"/>
                </a:solidFill>
              </a:rPr>
              <a:t>emit</a:t>
            </a:r>
            <a:r>
              <a:rPr lang="pt-BR" b="1" dirty="0" smtClean="0">
                <a:solidFill>
                  <a:schemeClr val="bg1"/>
                </a:solidFill>
              </a:rPr>
              <a:t> do </a:t>
            </a:r>
            <a:r>
              <a:rPr lang="pt-BR" b="1" dirty="0" err="1" smtClean="0">
                <a:solidFill>
                  <a:schemeClr val="bg1"/>
                </a:solidFill>
              </a:rPr>
              <a:t>EventEmitter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smtClean="0">
                <a:solidFill>
                  <a:schemeClr val="bg1"/>
                </a:solidFill>
              </a:rPr>
              <a:t>passando o nome como parâmetro para ele.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7215621" y="3492193"/>
            <a:ext cx="3147579" cy="1217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6451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60791" y="2050472"/>
            <a:ext cx="649728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'@angular/core'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selector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listaUsuarios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templateUrl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'lista-usuarios.component.html'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ListaUsuariosComponent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usuarios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</a:p>
          <a:p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'João da Silva'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'Clarice Barbosa'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'Mariana Barros'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confirmarCheckout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clienteNome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14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pt-BR" sz="14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4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confirm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`Fazer o 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checkout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 do cliente </a:t>
            </a:r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clienteNome</a:t>
            </a:r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?`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() { 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163781"/>
            <a:ext cx="10270415" cy="646546"/>
          </a:xfrm>
        </p:spPr>
        <p:txBody>
          <a:bodyPr/>
          <a:lstStyle/>
          <a:p>
            <a:r>
              <a:rPr lang="pt-BR" dirty="0" smtClean="0"/>
              <a:t>Passando o nome do cliente para a lista (componente pai)</a:t>
            </a:r>
            <a:br>
              <a:rPr lang="pt-BR" dirty="0" smtClean="0"/>
            </a:br>
            <a:r>
              <a:rPr lang="pt-BR" dirty="0" smtClean="0"/>
              <a:t>(lista-usuarios.component.html):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pt-B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pt-BR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532917"/>
          </a:xfrm>
        </p:spPr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8" name="Retângulo 7"/>
          <p:cNvSpPr/>
          <p:nvPr/>
        </p:nvSpPr>
        <p:spPr>
          <a:xfrm>
            <a:off x="868429" y="3731490"/>
            <a:ext cx="2179572" cy="1228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7381874" y="2032000"/>
            <a:ext cx="463463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usuarioCard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*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ngFor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let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usuario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of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usuarios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[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nome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]=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usuario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(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checkoutEvent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)=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confirmarCheckout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($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event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usuarioCard</a:t>
            </a:r>
            <a:r>
              <a:rPr lang="pt-B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Conector reto 10"/>
          <p:cNvCxnSpPr/>
          <p:nvPr/>
        </p:nvCxnSpPr>
        <p:spPr>
          <a:xfrm>
            <a:off x="7381874" y="2934854"/>
            <a:ext cx="0" cy="17179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7650542" y="2693592"/>
            <a:ext cx="4315905" cy="2789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8955807" y="3188854"/>
            <a:ext cx="3098801" cy="1209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>
                <a:solidFill>
                  <a:schemeClr val="bg1"/>
                </a:solidFill>
              </a:rPr>
              <a:t>Note que agora temos um EVENTO personalizado para o nosso componente.</a:t>
            </a:r>
          </a:p>
        </p:txBody>
      </p:sp>
      <p:sp>
        <p:nvSpPr>
          <p:cNvPr id="14" name="Content Placeholder 6"/>
          <p:cNvSpPr txBox="1">
            <a:spLocks/>
          </p:cNvSpPr>
          <p:nvPr/>
        </p:nvSpPr>
        <p:spPr>
          <a:xfrm>
            <a:off x="7649525" y="4466518"/>
            <a:ext cx="4366983" cy="1200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>
                <a:solidFill>
                  <a:schemeClr val="bg1"/>
                </a:solidFill>
              </a:rPr>
              <a:t>No Output, SEMPRE passamos a informação para o componente pai via </a:t>
            </a:r>
            <a:r>
              <a:rPr lang="pt-BR" b="1" i="1" dirty="0" smtClean="0">
                <a:solidFill>
                  <a:schemeClr val="bg1"/>
                </a:solidFill>
              </a:rPr>
              <a:t>EVENT </a:t>
            </a:r>
            <a:r>
              <a:rPr lang="pt-BR" b="1" i="1" dirty="0" err="1" smtClean="0">
                <a:solidFill>
                  <a:schemeClr val="bg1"/>
                </a:solidFill>
              </a:rPr>
              <a:t>Binding</a:t>
            </a:r>
            <a:r>
              <a:rPr lang="pt-BR" b="1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0249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Lembre-se:</a:t>
            </a:r>
          </a:p>
          <a:p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Um </a:t>
            </a:r>
            <a:r>
              <a:rPr lang="pt-BR" b="1" dirty="0" smtClean="0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</a:t>
            </a:r>
            <a:r>
              <a:rPr lang="pt-BR" dirty="0" smtClean="0"/>
              <a:t> SEMPRE se comunica através de </a:t>
            </a:r>
            <a:r>
              <a:rPr lang="pt-BR" b="1" i="1" dirty="0" err="1" smtClean="0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Property</a:t>
            </a:r>
            <a:r>
              <a:rPr lang="pt-BR" b="1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Binding</a:t>
            </a:r>
            <a:r>
              <a:rPr lang="pt-BR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Um </a:t>
            </a:r>
            <a:r>
              <a:rPr lang="pt-BR" b="1" dirty="0" smtClean="0">
                <a:solidFill>
                  <a:srgbClr val="FF5800"/>
                </a:solidFill>
                <a:latin typeface="+mj-lt"/>
              </a:rPr>
              <a:t>Output</a:t>
            </a:r>
            <a:r>
              <a:rPr lang="pt-BR" dirty="0" smtClean="0"/>
              <a:t> </a:t>
            </a:r>
            <a:r>
              <a:rPr lang="pt-BR" dirty="0"/>
              <a:t>SEMPRE se comunica através de </a:t>
            </a:r>
            <a:r>
              <a:rPr lang="pt-BR" b="1" i="1" dirty="0" err="1" smtClean="0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Event</a:t>
            </a:r>
            <a:r>
              <a:rPr lang="pt-BR" b="1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Binding</a:t>
            </a:r>
            <a:r>
              <a:rPr lang="pt-BR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/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2151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Vamos praticar os conceitos aprendidos nessa aula.</a:t>
            </a:r>
          </a:p>
          <a:p>
            <a:endParaRPr lang="pt-BR" dirty="0"/>
          </a:p>
          <a:p>
            <a:r>
              <a:rPr lang="pt-BR" dirty="0" smtClean="0"/>
              <a:t>Vá para a </a:t>
            </a:r>
            <a:r>
              <a:rPr lang="pt-BR" dirty="0" err="1" smtClean="0"/>
              <a:t>branch</a:t>
            </a:r>
            <a:r>
              <a:rPr lang="pt-BR" dirty="0" smtClean="0"/>
              <a:t> </a:t>
            </a:r>
            <a:r>
              <a:rPr lang="pt-BR" dirty="0" smtClean="0">
                <a:latin typeface="Consolas" panose="020B0609020204030204" pitchFamily="49" charset="0"/>
              </a:rPr>
              <a:t>“anatomia-</a:t>
            </a:r>
            <a:r>
              <a:rPr lang="pt-BR" dirty="0" err="1" smtClean="0">
                <a:latin typeface="Consolas" panose="020B0609020204030204" pitchFamily="49" charset="0"/>
              </a:rPr>
              <a:t>avancada</a:t>
            </a:r>
            <a:r>
              <a:rPr lang="pt-BR" dirty="0" smtClean="0">
                <a:latin typeface="Consolas" panose="020B0609020204030204" pitchFamily="49" charset="0"/>
              </a:rPr>
              <a:t>/input-output”</a:t>
            </a:r>
            <a:r>
              <a:rPr lang="pt-BR" dirty="0" smtClean="0"/>
              <a:t> do projeto </a:t>
            </a:r>
            <a:r>
              <a:rPr lang="pt-BR" dirty="0" err="1" smtClean="0">
                <a:latin typeface="Consolas" panose="020B0609020204030204" pitchFamily="49" charset="0"/>
              </a:rPr>
              <a:t>BootCampSantander</a:t>
            </a:r>
            <a:r>
              <a:rPr lang="pt-BR" dirty="0" smtClean="0"/>
              <a:t>;</a:t>
            </a: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Atividade</a:t>
            </a:r>
            <a:r>
              <a:rPr lang="en-US" dirty="0" smtClean="0"/>
              <a:t> </a:t>
            </a:r>
            <a:r>
              <a:rPr lang="en-US" dirty="0" err="1" smtClean="0"/>
              <a:t>Prática</a:t>
            </a:r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259" y="554272"/>
            <a:ext cx="479136" cy="479136"/>
          </a:xfrm>
          <a:prstGeom prst="rect">
            <a:avLst/>
          </a:prstGeom>
        </p:spPr>
      </p:pic>
      <p:sp>
        <p:nvSpPr>
          <p:cNvPr id="5" name="Content Placeholder 6"/>
          <p:cNvSpPr txBox="1">
            <a:spLocks/>
          </p:cNvSpPr>
          <p:nvPr/>
        </p:nvSpPr>
        <p:spPr>
          <a:xfrm>
            <a:off x="10652395" y="554272"/>
            <a:ext cx="1177426" cy="374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1H30MIN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953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É um recurso do Angular que utiliza as técnicas de </a:t>
            </a:r>
            <a:r>
              <a:rPr lang="pt-BR" dirty="0" err="1" smtClean="0"/>
              <a:t>Binding</a:t>
            </a:r>
            <a:r>
              <a:rPr lang="pt-BR" dirty="0" smtClean="0"/>
              <a:t> para fazer a troca de informações entre os componentes através de </a:t>
            </a:r>
            <a:r>
              <a:rPr lang="pt-BR" i="1" dirty="0" err="1" smtClean="0"/>
              <a:t>Property</a:t>
            </a:r>
            <a:r>
              <a:rPr lang="pt-BR" i="1" dirty="0" smtClean="0"/>
              <a:t> </a:t>
            </a:r>
            <a:r>
              <a:rPr lang="pt-BR" i="1" dirty="0" err="1" smtClean="0"/>
              <a:t>Binding</a:t>
            </a:r>
            <a:r>
              <a:rPr lang="pt-BR" dirty="0" smtClean="0"/>
              <a:t> e </a:t>
            </a:r>
            <a:r>
              <a:rPr lang="pt-BR" i="1" dirty="0" err="1" smtClean="0"/>
              <a:t>Event</a:t>
            </a:r>
            <a:r>
              <a:rPr lang="pt-BR" i="1" dirty="0" smtClean="0"/>
              <a:t> </a:t>
            </a:r>
            <a:r>
              <a:rPr lang="pt-BR" i="1" dirty="0" err="1" smtClean="0"/>
              <a:t>Binding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dirty="0" smtClean="0"/>
              <a:t>Basicamente ele faz com que seu componente tenha uma propriedade personalizada para ser acessada quando ela for declarada na </a:t>
            </a:r>
            <a:r>
              <a:rPr lang="pt-BR" dirty="0" err="1" smtClean="0"/>
              <a:t>view</a:t>
            </a:r>
            <a:r>
              <a:rPr lang="pt-BR" dirty="0" smtClean="0"/>
              <a:t> de outro componente.</a:t>
            </a: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 que é Input e Output?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0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658761"/>
          </a:xfrm>
        </p:spPr>
        <p:txBody>
          <a:bodyPr/>
          <a:lstStyle/>
          <a:p>
            <a:r>
              <a:rPr lang="pt-BR" dirty="0" smtClean="0"/>
              <a:t>Pense em uma aplicação na qual você tem uma lista de clientes de um hotel em formato de cartão virtual, com a foto e as informações básicas daquele cliente hospedado.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- Cenário</a:t>
            </a:r>
            <a:endParaRPr lang="en-US" dirty="0"/>
          </a:p>
        </p:txBody>
      </p:sp>
      <p:grpSp>
        <p:nvGrpSpPr>
          <p:cNvPr id="2" name="Agrupar 1"/>
          <p:cNvGrpSpPr/>
          <p:nvPr/>
        </p:nvGrpSpPr>
        <p:grpSpPr>
          <a:xfrm>
            <a:off x="960792" y="2543839"/>
            <a:ext cx="9843336" cy="2953000"/>
            <a:chOff x="960792" y="2317698"/>
            <a:chExt cx="9843336" cy="2953000"/>
          </a:xfrm>
        </p:grpSpPr>
        <p:pic>
          <p:nvPicPr>
            <p:cNvPr id="1026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01267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658761"/>
          </a:xfrm>
        </p:spPr>
        <p:txBody>
          <a:bodyPr/>
          <a:lstStyle/>
          <a:p>
            <a:r>
              <a:rPr lang="pt-BR" dirty="0"/>
              <a:t>Esse cartão virtual </a:t>
            </a:r>
            <a:r>
              <a:rPr lang="pt-BR" b="1" dirty="0" smtClean="0">
                <a:solidFill>
                  <a:srgbClr val="FF5800"/>
                </a:solidFill>
              </a:rPr>
              <a:t>É UM COMPONENTE </a:t>
            </a:r>
            <a:r>
              <a:rPr lang="pt-BR" dirty="0" smtClean="0"/>
              <a:t>criado </a:t>
            </a:r>
            <a:r>
              <a:rPr lang="pt-BR" dirty="0"/>
              <a:t>no Angular que </a:t>
            </a: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está sendo repetido</a:t>
            </a:r>
            <a:r>
              <a:rPr lang="pt-BR" dirty="0"/>
              <a:t> com a diretiva de repetição </a:t>
            </a:r>
            <a:r>
              <a:rPr lang="pt-BR" dirty="0">
                <a:latin typeface="Consolas" panose="020B0609020204030204" pitchFamily="49" charset="0"/>
              </a:rPr>
              <a:t>*</a:t>
            </a:r>
            <a:r>
              <a:rPr lang="pt-BR" dirty="0" err="1">
                <a:latin typeface="Consolas" panose="020B0609020204030204" pitchFamily="49" charset="0"/>
              </a:rPr>
              <a:t>ngFor</a:t>
            </a:r>
            <a:r>
              <a:rPr lang="pt-BR" dirty="0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- Cenário</a:t>
            </a:r>
            <a:endParaRPr lang="en-US" dirty="0"/>
          </a:p>
        </p:txBody>
      </p:sp>
      <p:grpSp>
        <p:nvGrpSpPr>
          <p:cNvPr id="2" name="Agrupar 1"/>
          <p:cNvGrpSpPr/>
          <p:nvPr/>
        </p:nvGrpSpPr>
        <p:grpSpPr>
          <a:xfrm>
            <a:off x="960792" y="2543839"/>
            <a:ext cx="9843336" cy="2953000"/>
            <a:chOff x="960792" y="2317698"/>
            <a:chExt cx="9843336" cy="2953000"/>
          </a:xfrm>
        </p:grpSpPr>
        <p:pic>
          <p:nvPicPr>
            <p:cNvPr id="1026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tângulo 13"/>
          <p:cNvSpPr/>
          <p:nvPr/>
        </p:nvSpPr>
        <p:spPr>
          <a:xfrm>
            <a:off x="1028700" y="2604665"/>
            <a:ext cx="2324100" cy="13386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ontent Placeholder 6"/>
          <p:cNvSpPr txBox="1">
            <a:spLocks/>
          </p:cNvSpPr>
          <p:nvPr/>
        </p:nvSpPr>
        <p:spPr>
          <a:xfrm>
            <a:off x="960792" y="2187973"/>
            <a:ext cx="2649183" cy="388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>
                <a:solidFill>
                  <a:srgbClr val="FF0000"/>
                </a:solidFill>
              </a:rPr>
              <a:t>user-card.component.*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612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658761"/>
          </a:xfrm>
        </p:spPr>
        <p:txBody>
          <a:bodyPr/>
          <a:lstStyle/>
          <a:p>
            <a:r>
              <a:rPr lang="pt-BR" dirty="0"/>
              <a:t>Cada componente de cartão virtual tem suas devidas informações de acordo com a iteração na lista de clientes hospedados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- Cenário</a:t>
            </a:r>
            <a:endParaRPr lang="en-US" dirty="0"/>
          </a:p>
        </p:txBody>
      </p:sp>
      <p:grpSp>
        <p:nvGrpSpPr>
          <p:cNvPr id="2" name="Agrupar 1"/>
          <p:cNvGrpSpPr/>
          <p:nvPr/>
        </p:nvGrpSpPr>
        <p:grpSpPr>
          <a:xfrm>
            <a:off x="960792" y="2543839"/>
            <a:ext cx="9843336" cy="2953000"/>
            <a:chOff x="960792" y="2317698"/>
            <a:chExt cx="9843336" cy="2953000"/>
          </a:xfrm>
        </p:grpSpPr>
        <p:pic>
          <p:nvPicPr>
            <p:cNvPr id="1026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Content Placeholder 6"/>
          <p:cNvSpPr txBox="1">
            <a:spLocks/>
          </p:cNvSpPr>
          <p:nvPr/>
        </p:nvSpPr>
        <p:spPr>
          <a:xfrm>
            <a:off x="960792" y="2234570"/>
            <a:ext cx="2460835" cy="361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800" b="1" dirty="0" smtClean="0">
                <a:solidFill>
                  <a:srgbClr val="FFFF00"/>
                </a:solidFill>
              </a:rPr>
              <a:t>Marcio da Silva</a:t>
            </a:r>
            <a:endParaRPr lang="pt-BR" sz="1800" b="1" dirty="0">
              <a:solidFill>
                <a:srgbClr val="FFFF00"/>
              </a:solidFill>
            </a:endParaRPr>
          </a:p>
        </p:txBody>
      </p:sp>
      <p:sp>
        <p:nvSpPr>
          <p:cNvPr id="15" name="Content Placeholder 6"/>
          <p:cNvSpPr txBox="1">
            <a:spLocks/>
          </p:cNvSpPr>
          <p:nvPr/>
        </p:nvSpPr>
        <p:spPr>
          <a:xfrm>
            <a:off x="3421624" y="2234570"/>
            <a:ext cx="2460835" cy="361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800" b="1" dirty="0" smtClean="0">
                <a:solidFill>
                  <a:srgbClr val="FFFF00"/>
                </a:solidFill>
              </a:rPr>
              <a:t>Maria Luiza</a:t>
            </a:r>
            <a:endParaRPr lang="pt-BR" sz="1800" b="1" dirty="0">
              <a:solidFill>
                <a:srgbClr val="FFFF00"/>
              </a:solidFill>
            </a:endParaRPr>
          </a:p>
        </p:txBody>
      </p:sp>
      <p:sp>
        <p:nvSpPr>
          <p:cNvPr id="16" name="Content Placeholder 6"/>
          <p:cNvSpPr txBox="1">
            <a:spLocks/>
          </p:cNvSpPr>
          <p:nvPr/>
        </p:nvSpPr>
        <p:spPr>
          <a:xfrm>
            <a:off x="5882456" y="2234570"/>
            <a:ext cx="2460835" cy="361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800" b="1" dirty="0" smtClean="0">
                <a:solidFill>
                  <a:srgbClr val="FFFF00"/>
                </a:solidFill>
              </a:rPr>
              <a:t>Ana Clara</a:t>
            </a:r>
            <a:endParaRPr lang="pt-BR" sz="1800" b="1" dirty="0">
              <a:solidFill>
                <a:srgbClr val="FFFF00"/>
              </a:solidFill>
            </a:endParaRPr>
          </a:p>
        </p:txBody>
      </p:sp>
      <p:sp>
        <p:nvSpPr>
          <p:cNvPr id="17" name="Content Placeholder 6"/>
          <p:cNvSpPr txBox="1">
            <a:spLocks/>
          </p:cNvSpPr>
          <p:nvPr/>
        </p:nvSpPr>
        <p:spPr>
          <a:xfrm>
            <a:off x="8343285" y="2245195"/>
            <a:ext cx="2460835" cy="361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800" b="1" dirty="0" smtClean="0">
                <a:solidFill>
                  <a:srgbClr val="FFFF00"/>
                </a:solidFill>
              </a:rPr>
              <a:t>Joel Brandão</a:t>
            </a:r>
            <a:endParaRPr lang="pt-BR" sz="1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902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4000" b="1" dirty="0" smtClean="0"/>
              <a:t>Como você faz para transferir, em cada componente, a informação do cliente na iteração da lista?</a:t>
            </a:r>
            <a:br>
              <a:rPr lang="pt-BR" sz="4000" b="1" dirty="0" smtClean="0"/>
            </a:br>
            <a:endParaRPr lang="pt-BR" sz="4000" b="1" dirty="0" smtClean="0"/>
          </a:p>
          <a:p>
            <a:r>
              <a:rPr lang="pt-BR" sz="4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Aí é que usamos o Input!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- Cenário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87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Um Input SEMPRE receberá uma informação de um componente pai através de </a:t>
            </a:r>
            <a:r>
              <a:rPr lang="pt-BR" i="1" dirty="0" err="1" smtClean="0"/>
              <a:t>Property</a:t>
            </a:r>
            <a:r>
              <a:rPr lang="pt-BR" i="1" dirty="0" smtClean="0"/>
              <a:t> </a:t>
            </a:r>
            <a:r>
              <a:rPr lang="pt-BR" i="1" dirty="0" err="1" smtClean="0"/>
              <a:t>Binding</a:t>
            </a:r>
            <a:r>
              <a:rPr lang="pt-BR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Um Input SEMPRE será implementado na </a:t>
            </a:r>
            <a:r>
              <a:rPr lang="pt-BR" dirty="0" err="1" smtClean="0"/>
              <a:t>controller</a:t>
            </a:r>
            <a:r>
              <a:rPr lang="pt-BR" dirty="0" smtClean="0"/>
              <a:t> do componente filho (o componente que irá receber a informação do componente pai) através do decorador </a:t>
            </a:r>
            <a:r>
              <a:rPr lang="pt-BR" dirty="0" smtClean="0">
                <a:latin typeface="Consolas" panose="020B0609020204030204" pitchFamily="49" charset="0"/>
              </a:rPr>
              <a:t>@Input()</a:t>
            </a:r>
            <a:r>
              <a:rPr lang="pt-BR" dirty="0" smtClean="0"/>
              <a:t> encontrado na biblioteca </a:t>
            </a:r>
            <a:r>
              <a:rPr lang="pt-BR" dirty="0" smtClean="0">
                <a:latin typeface="Consolas" panose="020B0609020204030204" pitchFamily="49" charset="0"/>
              </a:rPr>
              <a:t>@angular/core</a:t>
            </a:r>
            <a:r>
              <a:rPr lang="pt-BR" dirty="0" smtClean="0"/>
              <a:t> sendo sempre necessário importa-lo antes de usar;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Um Input pode receber qualquer valor seja ele um objeto, uma </a:t>
            </a:r>
            <a:r>
              <a:rPr lang="pt-BR" dirty="0" err="1" smtClean="0"/>
              <a:t>string</a:t>
            </a:r>
            <a:r>
              <a:rPr lang="pt-BR" dirty="0" smtClean="0"/>
              <a:t>, um numero ou qualquer outro tipo de variável – desde que você declare o tipo;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A sintaxe do Input é: </a:t>
            </a:r>
            <a:r>
              <a:rPr lang="pt-BR" dirty="0" smtClean="0">
                <a:latin typeface="Consolas" panose="020B0609020204030204" pitchFamily="49" charset="0"/>
              </a:rPr>
              <a:t>@Input(‘&lt;</a:t>
            </a:r>
            <a:r>
              <a:rPr lang="pt-BR" dirty="0" err="1" smtClean="0">
                <a:latin typeface="Consolas" panose="020B0609020204030204" pitchFamily="49" charset="0"/>
              </a:rPr>
              <a:t>nome_da_propriedade</a:t>
            </a:r>
            <a:r>
              <a:rPr lang="pt-BR" dirty="0" smtClean="0">
                <a:latin typeface="Consolas" panose="020B0609020204030204" pitchFamily="49" charset="0"/>
              </a:rPr>
              <a:t>&gt;’) &lt;variável&gt;: &lt;tipo&gt;</a:t>
            </a:r>
            <a:r>
              <a:rPr lang="pt-BR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O </a:t>
            </a:r>
            <a:r>
              <a:rPr lang="pt-BR" dirty="0" smtClean="0">
                <a:latin typeface="Consolas" panose="020B0609020204030204" pitchFamily="49" charset="0"/>
              </a:rPr>
              <a:t>&lt;</a:t>
            </a:r>
            <a:r>
              <a:rPr lang="pt-BR" dirty="0" err="1" smtClean="0">
                <a:latin typeface="Consolas" panose="020B0609020204030204" pitchFamily="49" charset="0"/>
              </a:rPr>
              <a:t>nome_da_propriedade</a:t>
            </a:r>
            <a:r>
              <a:rPr lang="pt-BR" dirty="0" smtClean="0">
                <a:latin typeface="Consolas" panose="020B0609020204030204" pitchFamily="49" charset="0"/>
              </a:rPr>
              <a:t>&gt; </a:t>
            </a:r>
            <a:r>
              <a:rPr lang="pt-BR" dirty="0" smtClean="0"/>
              <a:t>é um atributo opcional. Se não for informado, a propriedade é acessada externamente com o nome da variável que será declarado, do contrário, o valor do atributo </a:t>
            </a:r>
            <a:r>
              <a:rPr lang="pt-BR" dirty="0">
                <a:latin typeface="Consolas" panose="020B0609020204030204" pitchFamily="49" charset="0"/>
              </a:rPr>
              <a:t>&lt;</a:t>
            </a:r>
            <a:r>
              <a:rPr lang="pt-BR" dirty="0" err="1">
                <a:latin typeface="Consolas" panose="020B0609020204030204" pitchFamily="49" charset="0"/>
              </a:rPr>
              <a:t>nome_da_propriedade</a:t>
            </a:r>
            <a:r>
              <a:rPr lang="pt-BR" dirty="0" smtClean="0">
                <a:latin typeface="Consolas" panose="020B0609020204030204" pitchFamily="49" charset="0"/>
              </a:rPr>
              <a:t>&gt;</a:t>
            </a:r>
            <a:r>
              <a:rPr lang="pt-BR" dirty="0" smtClean="0"/>
              <a:t> será o nome da variável pra acesso externo;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497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60792" y="2050472"/>
            <a:ext cx="5033608" cy="376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 err="1" smtClean="0">
                <a:solidFill>
                  <a:srgbClr val="C586C0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import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{ </a:t>
            </a:r>
            <a:r>
              <a:rPr lang="pt-BR" sz="1400" dirty="0" err="1" smtClean="0">
                <a:solidFill>
                  <a:srgbClr val="9CDCFE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Component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pt-BR" sz="1400" dirty="0" smtClean="0">
                <a:solidFill>
                  <a:srgbClr val="9CDCFE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} </a:t>
            </a:r>
            <a:r>
              <a:rPr lang="pt-BR" sz="1400" dirty="0" err="1" smtClean="0">
                <a:solidFill>
                  <a:srgbClr val="C586C0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from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400" dirty="0" smtClean="0">
                <a:solidFill>
                  <a:srgbClr val="CE9178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'@angular/core'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;</a:t>
            </a:r>
            <a:endParaRPr lang="pt-BR" sz="1400" dirty="0" smtClean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pt-BR" sz="1400" dirty="0" err="1" smtClean="0">
                <a:solidFill>
                  <a:srgbClr val="DCDCAA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Component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({</a:t>
            </a:r>
            <a:endParaRPr lang="pt-BR" sz="1400" dirty="0" smtClean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 err="1" smtClean="0">
                <a:solidFill>
                  <a:srgbClr val="9CDCFE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selector</a:t>
            </a:r>
            <a:r>
              <a:rPr lang="pt-BR" sz="1400" dirty="0" smtClean="0">
                <a:solidFill>
                  <a:srgbClr val="9CDCFE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400" dirty="0" smtClean="0">
                <a:solidFill>
                  <a:srgbClr val="CE9178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'</a:t>
            </a:r>
            <a:r>
              <a:rPr lang="pt-BR" sz="1400" dirty="0" err="1" smtClean="0">
                <a:solidFill>
                  <a:srgbClr val="CE9178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usuarioCard</a:t>
            </a:r>
            <a:r>
              <a:rPr lang="pt-BR" sz="1400" dirty="0" smtClean="0">
                <a:solidFill>
                  <a:srgbClr val="CE9178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'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endParaRPr lang="pt-BR" sz="1400" dirty="0" smtClean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 err="1" smtClean="0">
                <a:solidFill>
                  <a:srgbClr val="9CDCFE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templateUrl</a:t>
            </a:r>
            <a:r>
              <a:rPr lang="pt-BR" sz="1400" dirty="0" smtClean="0">
                <a:solidFill>
                  <a:srgbClr val="9CDCFE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400" dirty="0" smtClean="0">
                <a:solidFill>
                  <a:srgbClr val="CE9178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'usuario-card.component.html'</a:t>
            </a:r>
            <a:endParaRPr lang="pt-BR" sz="1400" dirty="0" smtClean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})</a:t>
            </a:r>
            <a:endParaRPr lang="pt-BR" sz="1400" dirty="0" smtClean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 err="1" smtClean="0">
                <a:solidFill>
                  <a:srgbClr val="C586C0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export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400" dirty="0" err="1" smtClean="0">
                <a:solidFill>
                  <a:srgbClr val="569CD6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class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400" dirty="0" err="1" smtClean="0">
                <a:solidFill>
                  <a:srgbClr val="4EC9B0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UsuarioCardComponent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{</a:t>
            </a:r>
            <a:endParaRPr lang="pt-BR" sz="1400" dirty="0" smtClean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pt-BR" sz="1400" dirty="0" smtClean="0">
                <a:solidFill>
                  <a:srgbClr val="DCDCAA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endParaRPr lang="pt-BR" sz="1400" dirty="0" smtClean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 err="1" smtClean="0">
                <a:solidFill>
                  <a:srgbClr val="569CD6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public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400" dirty="0" smtClean="0">
                <a:solidFill>
                  <a:srgbClr val="9CDCFE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nome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pt-BR" sz="1400" dirty="0" err="1" smtClean="0">
                <a:solidFill>
                  <a:srgbClr val="4EC9B0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string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;</a:t>
            </a:r>
            <a:endParaRPr lang="pt-BR" sz="1400" dirty="0" smtClean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pt-BR" sz="1400" dirty="0" err="1" smtClean="0">
                <a:solidFill>
                  <a:srgbClr val="569CD6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constructor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() { }</a:t>
            </a:r>
            <a:endParaRPr lang="pt-BR" sz="1400" dirty="0" smtClean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}</a:t>
            </a:r>
            <a:endParaRPr lang="pt-BR" sz="1400" dirty="0">
              <a:effectLst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163781"/>
            <a:ext cx="10270415" cy="646546"/>
          </a:xfrm>
        </p:spPr>
        <p:txBody>
          <a:bodyPr/>
          <a:lstStyle/>
          <a:p>
            <a:r>
              <a:rPr lang="pt-BR" dirty="0" smtClean="0"/>
              <a:t>Implementação do decorador Input no componente filho</a:t>
            </a:r>
            <a:br>
              <a:rPr lang="pt-BR" dirty="0" smtClean="0"/>
            </a:br>
            <a:r>
              <a:rPr lang="pt-BR" dirty="0" smtClean="0"/>
              <a:t>(usuário-</a:t>
            </a:r>
            <a:r>
              <a:rPr lang="pt-BR" dirty="0" err="1" smtClean="0"/>
              <a:t>card.component.ts</a:t>
            </a:r>
            <a:r>
              <a:rPr lang="pt-BR" dirty="0" smtClean="0"/>
              <a:t> | usuário-card.component.html):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pt-B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pt-BR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532917"/>
          </a:xfrm>
        </p:spPr>
        <p:txBody>
          <a:bodyPr/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3" name="Retângulo 2"/>
          <p:cNvSpPr/>
          <p:nvPr/>
        </p:nvSpPr>
        <p:spPr>
          <a:xfrm>
            <a:off x="2937164" y="2032000"/>
            <a:ext cx="655782" cy="3325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1556" y="4336473"/>
            <a:ext cx="2179572" cy="632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640946" y="2032000"/>
            <a:ext cx="537556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card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"userImg.png"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"Imagem do usuário"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card-photo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card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-nome"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{{ nome }}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Conector reto 10"/>
          <p:cNvCxnSpPr/>
          <p:nvPr/>
        </p:nvCxnSpPr>
        <p:spPr>
          <a:xfrm>
            <a:off x="6317673" y="2934854"/>
            <a:ext cx="0" cy="17179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8723956" y="3121266"/>
            <a:ext cx="1103535" cy="296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5223163" y="4969164"/>
            <a:ext cx="6008044" cy="6465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>
                <a:solidFill>
                  <a:schemeClr val="bg1"/>
                </a:solidFill>
              </a:rPr>
              <a:t>Dessa forma o componente já pode receber variáveis quando ele for declarado no HTML da página pai!</a:t>
            </a:r>
          </a:p>
        </p:txBody>
      </p:sp>
    </p:spTree>
    <p:extLst>
      <p:ext uri="{BB962C8B-B14F-4D97-AF65-F5344CB8AC3E}">
        <p14:creationId xmlns:p14="http://schemas.microsoft.com/office/powerpoint/2010/main" val="2135575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60792" y="2050472"/>
            <a:ext cx="50336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'@angular/core'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selector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listaUsuarios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templateUrl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'lista-usuarios.component.html'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ListaUsuariosComponent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usuarios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</a:p>
          <a:p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'João da Silva'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'Clarice Barbosa'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'Mariana Barros'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() { 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163781"/>
            <a:ext cx="10270415" cy="646546"/>
          </a:xfrm>
        </p:spPr>
        <p:txBody>
          <a:bodyPr/>
          <a:lstStyle/>
          <a:p>
            <a:r>
              <a:rPr lang="pt-BR" dirty="0" smtClean="0"/>
              <a:t>Passando o nome do cliente para o </a:t>
            </a:r>
            <a:r>
              <a:rPr lang="pt-BR" dirty="0" err="1" smtClean="0"/>
              <a:t>card</a:t>
            </a:r>
            <a:r>
              <a:rPr lang="pt-BR" dirty="0" smtClean="0"/>
              <a:t> da lista</a:t>
            </a:r>
            <a:br>
              <a:rPr lang="pt-BR" dirty="0" smtClean="0"/>
            </a:br>
            <a:r>
              <a:rPr lang="pt-BR" dirty="0" smtClean="0"/>
              <a:t>(lista-usuarios.component.html):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pt-B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pt-BR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532917"/>
          </a:xfrm>
        </p:spPr>
        <p:txBody>
          <a:bodyPr/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8" name="Retângulo 7"/>
          <p:cNvSpPr/>
          <p:nvPr/>
        </p:nvSpPr>
        <p:spPr>
          <a:xfrm>
            <a:off x="868429" y="3731490"/>
            <a:ext cx="2179572" cy="1228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640946" y="2032000"/>
            <a:ext cx="53755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usuarioCard</a:t>
            </a:r>
            <a:endParaRPr lang="pt-BR" sz="14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  <a:r>
              <a:rPr lang="pt-BR" sz="14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ngFor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let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usuario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of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usuarios</a:t>
            </a:r>
            <a:r>
              <a:rPr lang="pt-BR" sz="14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</a:t>
            </a: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[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nome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]=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usuario</a:t>
            </a:r>
            <a:r>
              <a:rPr lang="pt-BR" sz="14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usuarioCard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Conector reto 10"/>
          <p:cNvCxnSpPr/>
          <p:nvPr/>
        </p:nvCxnSpPr>
        <p:spPr>
          <a:xfrm>
            <a:off x="6317673" y="2934854"/>
            <a:ext cx="0" cy="17179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6908800" y="2509053"/>
            <a:ext cx="1607820" cy="2249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8954654" y="2986107"/>
            <a:ext cx="3098801" cy="1209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>
                <a:solidFill>
                  <a:schemeClr val="bg1"/>
                </a:solidFill>
              </a:rPr>
              <a:t>Note que agora temos uma propriedade personalizada para o nosso componente.</a:t>
            </a:r>
          </a:p>
        </p:txBody>
      </p:sp>
      <p:sp>
        <p:nvSpPr>
          <p:cNvPr id="14" name="Content Placeholder 6"/>
          <p:cNvSpPr txBox="1">
            <a:spLocks/>
          </p:cNvSpPr>
          <p:nvPr/>
        </p:nvSpPr>
        <p:spPr>
          <a:xfrm>
            <a:off x="5347854" y="5057882"/>
            <a:ext cx="5283200" cy="658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>
                <a:solidFill>
                  <a:schemeClr val="bg1"/>
                </a:solidFill>
              </a:rPr>
              <a:t>No Input, SEMPRE passamos a informação para o componente filho via </a:t>
            </a:r>
            <a:r>
              <a:rPr lang="pt-BR" b="1" i="1" dirty="0" smtClean="0">
                <a:solidFill>
                  <a:schemeClr val="bg1"/>
                </a:solidFill>
              </a:rPr>
              <a:t>PROPERTY </a:t>
            </a:r>
            <a:r>
              <a:rPr lang="pt-BR" b="1" i="1" dirty="0" err="1" smtClean="0">
                <a:solidFill>
                  <a:schemeClr val="bg1"/>
                </a:solidFill>
              </a:rPr>
              <a:t>Binding</a:t>
            </a:r>
            <a:r>
              <a:rPr lang="pt-BR" b="1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0494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vanade_Luminous">
  <a:themeElements>
    <a:clrScheme name="Avanade_Luminous">
      <a:dk1>
        <a:sysClr val="windowText" lastClr="000000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9E563284-E021-4D04-BAC5-BFC09A383F99}"/>
    </a:ext>
  </a:extLst>
</a:theme>
</file>

<file path=ppt/theme/theme2.xml><?xml version="1.0" encoding="utf-8"?>
<a:theme xmlns:a="http://schemas.openxmlformats.org/drawingml/2006/main" name="2_Aurora Divider">
  <a:themeElements>
    <a:clrScheme name="Avanade">
      <a:dk1>
        <a:sysClr val="windowText" lastClr="000000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59219893-C9DB-4CE2-8C8E-7B786C717701}"/>
    </a:ext>
  </a:extLst>
</a:theme>
</file>

<file path=ppt/theme/theme3.xml><?xml version="1.0" encoding="utf-8"?>
<a:theme xmlns:a="http://schemas.openxmlformats.org/drawingml/2006/main" name="Highly Confidential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41DBFF11-D3C4-4A01-B0EA-69656469855E}"/>
    </a:ext>
  </a:extLst>
</a:theme>
</file>

<file path=ppt/theme/theme4.xml><?xml version="1.0" encoding="utf-8"?>
<a:theme xmlns:a="http://schemas.openxmlformats.org/drawingml/2006/main" name="Confidential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9CFF3F05-8349-4E19-B5E5-BCC8039965CF}"/>
    </a:ext>
  </a:extLst>
</a:theme>
</file>

<file path=ppt/theme/theme5.xml><?xml version="1.0" encoding="utf-8"?>
<a:theme xmlns:a="http://schemas.openxmlformats.org/drawingml/2006/main" name="Restricted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B3158011-6D10-4DA2-920C-905C02116A50}"/>
    </a:ext>
  </a:extLst>
</a:theme>
</file>

<file path=ppt/theme/theme6.xml><?xml version="1.0" encoding="utf-8"?>
<a:theme xmlns:a="http://schemas.openxmlformats.org/drawingml/2006/main" name="accenture-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ure-theme" id="{81E9972C-EF3A-4C56-BEFE-CD4364701169}" vid="{7A558A06-0FC0-439E-A59C-DFB1BB137E1C}"/>
    </a:ext>
  </a:extLst>
</a:theme>
</file>

<file path=ppt/theme/theme7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D5650AA20B9C4994D4F61BF86E88A5" ma:contentTypeVersion="2" ma:contentTypeDescription="Crie um novo documento." ma:contentTypeScope="" ma:versionID="5e061fff1f46b9b376a7df479f71f8c8">
  <xsd:schema xmlns:xsd="http://www.w3.org/2001/XMLSchema" xmlns:xs="http://www.w3.org/2001/XMLSchema" xmlns:p="http://schemas.microsoft.com/office/2006/metadata/properties" xmlns:ns2="07a316ae-5687-4ea8-90ab-e5c6f194d564" targetNamespace="http://schemas.microsoft.com/office/2006/metadata/properties" ma:root="true" ma:fieldsID="fa601322723508fdb4fa44b47fe0f447" ns2:_="">
    <xsd:import namespace="07a316ae-5687-4ea8-90ab-e5c6f194d5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a316ae-5687-4ea8-90ab-e5c6f194d5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Props1.xml><?xml version="1.0" encoding="utf-8"?>
<ds:datastoreItem xmlns:ds="http://schemas.openxmlformats.org/officeDocument/2006/customXml" ds:itemID="{840916AD-EA36-4B19-B020-346B3B08ACE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FC7BE12-D282-45D2-9360-ABE4B19018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1ED77C-6313-42D6-A059-131B9D4A2F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a316ae-5687-4ea8-90ab-e5c6f194d5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55A5BC4-8E4A-40D5-9ED8-05D1792F709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951</Words>
  <Application>Microsoft Office PowerPoint</Application>
  <PresentationFormat>Widescreen</PresentationFormat>
  <Paragraphs>148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7</vt:i4>
      </vt:variant>
      <vt:variant>
        <vt:lpstr>Títulos de slides</vt:lpstr>
      </vt:variant>
      <vt:variant>
        <vt:i4>18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Consolas</vt:lpstr>
      <vt:lpstr>Gotham Medium</vt:lpstr>
      <vt:lpstr>Roboto</vt:lpstr>
      <vt:lpstr>Roboto Black</vt:lpstr>
      <vt:lpstr>Roboto Light</vt:lpstr>
      <vt:lpstr>Segoe UI</vt:lpstr>
      <vt:lpstr>Segoe UI Light</vt:lpstr>
      <vt:lpstr>Avanade_Luminous</vt:lpstr>
      <vt:lpstr>2_Aurora Divider</vt:lpstr>
      <vt:lpstr>Highly Confidential</vt:lpstr>
      <vt:lpstr>Confidential</vt:lpstr>
      <vt:lpstr>Restricted</vt:lpstr>
      <vt:lpstr>accenture-theme</vt:lpstr>
      <vt:lpstr>AI Master</vt:lpstr>
      <vt:lpstr>Apresentação do PowerPoint</vt:lpstr>
      <vt:lpstr>O que é Input e Output?</vt:lpstr>
      <vt:lpstr>INPUT - Cenário</vt:lpstr>
      <vt:lpstr>INPUT - Cenário</vt:lpstr>
      <vt:lpstr>INPUT - Cenário</vt:lpstr>
      <vt:lpstr>INPUT - Cenário</vt:lpstr>
      <vt:lpstr>INPUT</vt:lpstr>
      <vt:lpstr>INPUT</vt:lpstr>
      <vt:lpstr>INPUT</vt:lpstr>
      <vt:lpstr>INPUT</vt:lpstr>
      <vt:lpstr>OUTPUT - Cenário</vt:lpstr>
      <vt:lpstr>OUTPUT - Cenário</vt:lpstr>
      <vt:lpstr>OUTPUT - Cenário</vt:lpstr>
      <vt:lpstr>OUTPUT</vt:lpstr>
      <vt:lpstr>OUTPUT</vt:lpstr>
      <vt:lpstr>OUTPUT</vt:lpstr>
      <vt:lpstr>INPUT / OUTPUT</vt:lpstr>
      <vt:lpstr>Atividade Prática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Abreu Araujo</dc:creator>
  <cp:lastModifiedBy>Thiago Dias</cp:lastModifiedBy>
  <cp:revision>99</cp:revision>
  <dcterms:modified xsi:type="dcterms:W3CDTF">2018-04-11T14:02:52Z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0x01010036D5650AA20B9C4994D4F61BF86E88A5</vt:lpwstr>
  </property>
  <property fmtid="{D5CDD505-2E9C-101B-9397-08002B2CF9AE}" pid="3" name="Tfs.IsStoryboard">
    <vt:bool>true</vt:bool>
  </property>
</Properties>
</file>